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B0EA"/>
    <a:srgbClr val="0579CC"/>
    <a:srgbClr val="000000"/>
    <a:srgbClr val="052669"/>
    <a:srgbClr val="793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719" autoAdjust="0"/>
    <p:restoredTop sz="95332" autoAdjust="0"/>
  </p:normalViewPr>
  <p:slideViewPr>
    <p:cSldViewPr snapToGrid="0">
      <p:cViewPr varScale="1">
        <p:scale>
          <a:sx n="17" d="100"/>
          <a:sy n="17" d="100"/>
        </p:scale>
        <p:origin x="1920" y="139"/>
      </p:cViewPr>
      <p:guideLst>
        <p:guide orient="horz" pos="10368"/>
        <p:guide pos="13824"/>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pPr/>
              <a:t>7/19/2018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pPr/>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pPr/>
              <a:t>7/19/2018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pPr/>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7F044-5458-4B2E-BFA0-52AAA1C529D4}" type="slidenum">
              <a:rPr lang="en-US" smtClean="0"/>
              <a:pPr/>
              <a:t>1</a:t>
            </a:fld>
            <a:endParaRPr lang="en-US"/>
          </a:p>
        </p:txBody>
      </p:sp>
    </p:spTree>
    <p:extLst>
      <p:ext uri="{BB962C8B-B14F-4D97-AF65-F5344CB8AC3E}">
        <p14:creationId xmlns:p14="http://schemas.microsoft.com/office/powerpoint/2010/main" val="291687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a:t>
            </a:r>
            <a:r>
              <a:rPr sz="6600" dirty="0" smtClean="0">
                <a:solidFill>
                  <a:prstClr val="white">
                    <a:lumMod val="50000"/>
                  </a:prstClr>
                </a:solidFill>
                <a:latin typeface="Calibri Light" panose="020F0302020204030204" pitchFamily="34" charset="0"/>
                <a:cs typeface="Calibri" panose="020F0502020204030204" pitchFamily="34" charset="0"/>
              </a:rPr>
              <a:t>make </a:t>
            </a:r>
            <a:r>
              <a:rPr sz="6600" dirty="0">
                <a:solidFill>
                  <a:prstClr val="white">
                    <a:lumMod val="50000"/>
                  </a:prstClr>
                </a:solidFill>
                <a:latin typeface="Calibri Light" panose="020F0302020204030204" pitchFamily="34" charset="0"/>
                <a:cs typeface="Calibri" panose="020F0502020204030204" pitchFamily="34" charset="0"/>
              </a:rPr>
              <a:t>a copy of what you need and drag it into place. PowerPoint’s Smart Guides will help you align it with everything else.</a:t>
            </a:r>
          </a:p>
          <a:p>
            <a:pPr lvl="0">
              <a:spcBef>
                <a:spcPts val="2400"/>
              </a:spcBef>
            </a:pPr>
            <a:r>
              <a:rPr sz="6600" dirty="0" smtClean="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smtClean="0">
                <a:solidFill>
                  <a:prstClr val="white">
                    <a:lumMod val="50000"/>
                  </a:prstClr>
                </a:solidFill>
                <a:latin typeface="Calibri Light" panose="020F0302020204030204" pitchFamily="34" charset="0"/>
                <a:cs typeface="Calibri" panose="020F0502020204030204" pitchFamily="34" charset="0"/>
              </a:rPr>
              <a:t>s</a:t>
            </a:r>
            <a:r>
              <a:rPr sz="6600" dirty="0" smtClean="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smtClean="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smtClean="0"/>
              <a:t>Type your question or a statement of the problem here</a:t>
            </a:r>
            <a:endParaRPr lang="en-US" dirty="0"/>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459077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7/19/2018</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hyperlink" Target="mailto:https://www.facingsouth.org/2012/10/scientists-find-high-levels-of-coal-ash-contamination-in-north-carolina-rivers-and-lakes.htm" TargetMode="External"/><Relationship Id="rId18" Type="http://schemas.openxmlformats.org/officeDocument/2006/relationships/hyperlink" Target="mailto:https://www.pollutionairmask.com/exposure-to-air-pollution-particulate-matter-pm2-5-may-cause-liver-damage/" TargetMode="External"/><Relationship Id="rId3" Type="http://schemas.openxmlformats.org/officeDocument/2006/relationships/image" Target="../media/image1.png"/><Relationship Id="rId21" Type="http://schemas.openxmlformats.org/officeDocument/2006/relationships/image" Target="../media/image13.jpeg"/><Relationship Id="rId7" Type="http://schemas.openxmlformats.org/officeDocument/2006/relationships/hyperlink" Target="mailto:https://www.epa.gov/mats/cleaner-power-plants" TargetMode="External"/><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hyperlink" Target="mailto:http://www.ccacoalition.org/en/slcps/black-carbon"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hyperlink" Target="mailto:https://phys.org/news/2016-06-coal-ash-ponds-leak-toxic.html" TargetMode="External"/><Relationship Id="rId10" Type="http://schemas.openxmlformats.org/officeDocument/2006/relationships/image" Target="../media/image6.jpeg"/><Relationship Id="rId19" Type="http://schemas.openxmlformats.org/officeDocument/2006/relationships/image" Target="../media/image12.png"/><Relationship Id="rId4" Type="http://schemas.openxmlformats.org/officeDocument/2006/relationships/image" Target="../media/image2.gif"/><Relationship Id="rId9" Type="http://schemas.openxmlformats.org/officeDocument/2006/relationships/hyperlink" Target="mailto:By%20Aesopposea%20from%20Wikimedia%20Commons" TargetMode="External"/><Relationship Id="rId1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Horizontal Scroll 1"/>
          <p:cNvSpPr/>
          <p:nvPr/>
        </p:nvSpPr>
        <p:spPr>
          <a:xfrm>
            <a:off x="15942248" y="16936778"/>
            <a:ext cx="11954938" cy="7024039"/>
          </a:xfrm>
          <a:prstGeom prst="horizontalScroll">
            <a:avLst/>
          </a:prstGeom>
          <a:solidFill>
            <a:srgbClr val="00B0EA"/>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ln>
                <a:solidFill>
                  <a:srgbClr val="595959"/>
                </a:solidFill>
              </a:ln>
            </a:endParaRPr>
          </a:p>
        </p:txBody>
      </p:sp>
      <p:sp>
        <p:nvSpPr>
          <p:cNvPr id="94" name="Oval 93"/>
          <p:cNvSpPr/>
          <p:nvPr/>
        </p:nvSpPr>
        <p:spPr>
          <a:xfrm>
            <a:off x="21275953" y="10314565"/>
            <a:ext cx="1287529" cy="541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 name="Title 3"/>
          <p:cNvSpPr>
            <a:spLocks noGrp="1"/>
          </p:cNvSpPr>
          <p:nvPr>
            <p:ph type="title"/>
          </p:nvPr>
        </p:nvSpPr>
        <p:spPr>
          <a:xfrm>
            <a:off x="1231168" y="984560"/>
            <a:ext cx="41517032" cy="2998217"/>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Air Quality Monitoring</a:t>
            </a:r>
            <a:br>
              <a:rPr lang="en-US" dirty="0" smtClean="0"/>
            </a:br>
            <a:r>
              <a:rPr lang="en-US" sz="7300" dirty="0" smtClean="0"/>
              <a:t>Marie </a:t>
            </a:r>
            <a:r>
              <a:rPr lang="en-US" sz="7300" dirty="0"/>
              <a:t>Pollitt</a:t>
            </a:r>
            <a:br>
              <a:rPr lang="en-US" sz="7300" dirty="0"/>
            </a:br>
            <a:r>
              <a:rPr lang="en-US" sz="7300" dirty="0"/>
              <a:t>Felicity-Franklin Middle School, 8</a:t>
            </a:r>
            <a:r>
              <a:rPr lang="en-US" sz="7300" baseline="30000" dirty="0"/>
              <a:t>th</a:t>
            </a:r>
            <a:r>
              <a:rPr lang="en-US" sz="7300" dirty="0"/>
              <a:t> Grade Science</a:t>
            </a:r>
          </a:p>
        </p:txBody>
      </p:sp>
      <p:sp>
        <p:nvSpPr>
          <p:cNvPr id="67" name="Text Placeholder 66"/>
          <p:cNvSpPr>
            <a:spLocks noGrp="1"/>
          </p:cNvSpPr>
          <p:nvPr>
            <p:ph type="body" sz="quarter" idx="13"/>
          </p:nvPr>
        </p:nvSpPr>
        <p:spPr/>
        <p:txBody>
          <a:bodyPr/>
          <a:lstStyle/>
          <a:p>
            <a:r>
              <a:rPr lang="en-US" sz="6600" b="1" dirty="0" smtClean="0"/>
              <a:t> Summer Research</a:t>
            </a:r>
            <a:endParaRPr lang="en-US" sz="6600" b="1" dirty="0"/>
          </a:p>
        </p:txBody>
      </p:sp>
      <p:sp>
        <p:nvSpPr>
          <p:cNvPr id="7" name="Text Placeholder 6"/>
          <p:cNvSpPr>
            <a:spLocks noGrp="1"/>
          </p:cNvSpPr>
          <p:nvPr>
            <p:ph type="body" sz="quarter" idx="17"/>
          </p:nvPr>
        </p:nvSpPr>
        <p:spPr>
          <a:xfrm>
            <a:off x="29946600" y="5691292"/>
            <a:ext cx="12801600" cy="1219200"/>
          </a:xfrm>
        </p:spPr>
        <p:txBody>
          <a:bodyPr/>
          <a:lstStyle/>
          <a:p>
            <a:r>
              <a:rPr lang="en-US" sz="6600" b="1" dirty="0" smtClean="0"/>
              <a:t>Societal Impacts</a:t>
            </a:r>
            <a:endParaRPr lang="en-US" sz="6600" b="1" dirty="0"/>
          </a:p>
        </p:txBody>
      </p:sp>
      <p:sp>
        <p:nvSpPr>
          <p:cNvPr id="18" name="Text Placeholder 17"/>
          <p:cNvSpPr>
            <a:spLocks noGrp="1"/>
          </p:cNvSpPr>
          <p:nvPr>
            <p:ph type="body" sz="quarter" idx="31"/>
          </p:nvPr>
        </p:nvSpPr>
        <p:spPr>
          <a:xfrm>
            <a:off x="16162682" y="5609513"/>
            <a:ext cx="12801600" cy="1219200"/>
          </a:xfrm>
        </p:spPr>
        <p:txBody>
          <a:bodyPr/>
          <a:lstStyle/>
          <a:p>
            <a:r>
              <a:rPr lang="en-US" sz="6600" b="1" dirty="0" smtClean="0"/>
              <a:t>Classroom Connections</a:t>
            </a:r>
            <a:endParaRPr lang="en-US" sz="6600" b="1" dirty="0"/>
          </a:p>
        </p:txBody>
      </p:sp>
      <p:pic>
        <p:nvPicPr>
          <p:cNvPr id="35" name="Content Placeholder 34" descr="&lt;strong&gt;NSF&lt;/strong&gt; Logo PNG"/>
          <p:cNvPicPr>
            <a:picLocks noGrp="1" noChangeAspect="1"/>
          </p:cNvPicPr>
          <p:nvPr>
            <p:ph sz="quarter" idx="27"/>
          </p:nvPr>
        </p:nvPicPr>
        <p:blipFill>
          <a:blip r:embed="rId3" cstate="print">
            <a:extLst>
              <a:ext uri="{28A0092B-C50C-407E-A947-70E740481C1C}">
                <a14:useLocalDpi xmlns:a14="http://schemas.microsoft.com/office/drawing/2010/main" val="0"/>
              </a:ext>
            </a:extLst>
          </a:blip>
          <a:stretch>
            <a:fillRect/>
          </a:stretch>
        </p:blipFill>
        <p:spPr>
          <a:xfrm>
            <a:off x="36979929" y="935243"/>
            <a:ext cx="2165281" cy="2177797"/>
          </a:xfrm>
        </p:spPr>
      </p:pic>
      <p:pic>
        <p:nvPicPr>
          <p:cNvPr id="3" name="Content Placeholder 2" descr="&lt;strong&gt;University&lt;/strong&gt; &lt;strong&gt;Cincinnati&lt;/strong&gt; &lt;strong&gt;Logos&lt;/strong&gt; on &lt;strong&gt;University&lt;/strong&gt; &lt;strong&gt;Of Cincinnati&lt;/strong&gt; Trustees Name ..."/>
          <p:cNvPicPr>
            <a:picLocks noGrp="1" noChangeAspect="1"/>
          </p:cNvPicPr>
          <p:nvPr>
            <p:ph sz="quarter" idx="33"/>
          </p:nvPr>
        </p:nvPicPr>
        <p:blipFill>
          <a:blip r:embed="rId4" cstate="print">
            <a:extLst>
              <a:ext uri="{28A0092B-C50C-407E-A947-70E740481C1C}">
                <a14:useLocalDpi xmlns:a14="http://schemas.microsoft.com/office/drawing/2010/main" val="0"/>
              </a:ext>
            </a:extLst>
          </a:blip>
          <a:stretch>
            <a:fillRect/>
          </a:stretch>
        </p:blipFill>
        <p:spPr>
          <a:xfrm>
            <a:off x="918715" y="605823"/>
            <a:ext cx="5363427" cy="3218056"/>
          </a:xfrm>
        </p:spPr>
      </p:pic>
      <p:sp>
        <p:nvSpPr>
          <p:cNvPr id="5" name="TextBox 4"/>
          <p:cNvSpPr txBox="1"/>
          <p:nvPr/>
        </p:nvSpPr>
        <p:spPr>
          <a:xfrm>
            <a:off x="39414166" y="1735402"/>
            <a:ext cx="3602990" cy="1815882"/>
          </a:xfrm>
          <a:prstGeom prst="rect">
            <a:avLst/>
          </a:prstGeom>
          <a:noFill/>
        </p:spPr>
        <p:txBody>
          <a:bodyPr wrap="square" rtlCol="0">
            <a:spAutoFit/>
          </a:bodyPr>
          <a:lstStyle/>
          <a:p>
            <a:pPr algn="ctr"/>
            <a:r>
              <a:rPr lang="en-US" sz="2800" dirty="0" smtClean="0">
                <a:solidFill>
                  <a:schemeClr val="bg1"/>
                </a:solidFill>
              </a:rPr>
              <a:t>RET is funded by the National Science Foundation, grant </a:t>
            </a:r>
            <a:r>
              <a:rPr lang="en-US" sz="2800" smtClean="0">
                <a:solidFill>
                  <a:schemeClr val="bg1"/>
                </a:solidFill>
              </a:rPr>
              <a:t># EEC-1710826.</a:t>
            </a:r>
            <a:endParaRPr lang="en-US" sz="2800" dirty="0" smtClean="0">
              <a:solidFill>
                <a:schemeClr val="bg1"/>
              </a:solidFill>
            </a:endParaRPr>
          </a:p>
        </p:txBody>
      </p:sp>
      <p:sp>
        <p:nvSpPr>
          <p:cNvPr id="6" name="TextBox 5"/>
          <p:cNvSpPr txBox="1"/>
          <p:nvPr/>
        </p:nvSpPr>
        <p:spPr>
          <a:xfrm>
            <a:off x="1231168" y="7130054"/>
            <a:ext cx="12713431" cy="24945290"/>
          </a:xfrm>
          <a:prstGeom prst="rect">
            <a:avLst/>
          </a:prstGeom>
          <a:solidFill>
            <a:schemeClr val="bg1">
              <a:lumMod val="95000"/>
            </a:schemeClr>
          </a:solidFill>
        </p:spPr>
        <p:txBody>
          <a:bodyPr wrap="square" rtlCol="0">
            <a:spAutoFit/>
          </a:bodyPr>
          <a:lstStyle/>
          <a:p>
            <a:pPr algn="ctr">
              <a:spcBef>
                <a:spcPts val="600"/>
              </a:spcBef>
              <a:spcAft>
                <a:spcPts val="600"/>
              </a:spcAft>
            </a:pPr>
            <a:r>
              <a:rPr lang="en-US" sz="4800" b="1" u="sng" dirty="0" smtClean="0"/>
              <a:t>Big Idea </a:t>
            </a:r>
          </a:p>
          <a:p>
            <a:pPr algn="ctr">
              <a:spcBef>
                <a:spcPts val="600"/>
              </a:spcBef>
              <a:spcAft>
                <a:spcPts val="600"/>
              </a:spcAft>
            </a:pPr>
            <a:r>
              <a:rPr lang="en-US" sz="4000" dirty="0" smtClean="0"/>
              <a:t>Air Quality Monitoring Near a Major Roadway</a:t>
            </a:r>
          </a:p>
          <a:p>
            <a:pPr algn="ctr">
              <a:spcBef>
                <a:spcPts val="2400"/>
              </a:spcBef>
            </a:pPr>
            <a:r>
              <a:rPr lang="en-US" sz="4800" b="1" u="sng" dirty="0" smtClean="0"/>
              <a:t>The Problem</a:t>
            </a:r>
            <a:endParaRPr lang="en-US" sz="4000" b="1" dirty="0" smtClean="0"/>
          </a:p>
          <a:p>
            <a:pPr algn="ctr" fontAlgn="base">
              <a:spcBef>
                <a:spcPts val="600"/>
              </a:spcBef>
              <a:spcAft>
                <a:spcPts val="600"/>
              </a:spcAft>
            </a:pPr>
            <a:r>
              <a:rPr lang="en-US" sz="4000" dirty="0" smtClean="0"/>
              <a:t> How does air pollution generated on I-75 and in the railyard affect life expectancy in Camp Washington?</a:t>
            </a:r>
          </a:p>
          <a:p>
            <a:pPr algn="ctr" fontAlgn="base">
              <a:spcBef>
                <a:spcPts val="600"/>
              </a:spcBef>
              <a:spcAft>
                <a:spcPts val="600"/>
              </a:spcAft>
            </a:pPr>
            <a:endParaRPr lang="en-US" sz="4000" dirty="0" smtClean="0"/>
          </a:p>
          <a:p>
            <a:pPr fontAlgn="base">
              <a:spcBef>
                <a:spcPts val="600"/>
              </a:spcBef>
              <a:spcAft>
                <a:spcPts val="600"/>
              </a:spcAft>
            </a:pPr>
            <a:endParaRPr lang="en-US" sz="4000" dirty="0" smtClean="0"/>
          </a:p>
          <a:p>
            <a:pPr fontAlgn="base">
              <a:spcBef>
                <a:spcPts val="600"/>
              </a:spcBef>
              <a:spcAft>
                <a:spcPts val="600"/>
              </a:spcAft>
            </a:pPr>
            <a:endParaRPr lang="en-US" sz="4000" dirty="0"/>
          </a:p>
          <a:p>
            <a:pPr fontAlgn="base">
              <a:spcBef>
                <a:spcPts val="600"/>
              </a:spcBef>
              <a:spcAft>
                <a:spcPts val="600"/>
              </a:spcAft>
            </a:pPr>
            <a:endParaRPr lang="en-US" sz="4000" dirty="0" smtClean="0"/>
          </a:p>
          <a:p>
            <a:pPr fontAlgn="base">
              <a:spcBef>
                <a:spcPts val="600"/>
              </a:spcBef>
              <a:spcAft>
                <a:spcPts val="600"/>
              </a:spcAft>
            </a:pPr>
            <a:endParaRPr lang="en-US" sz="4000" dirty="0"/>
          </a:p>
          <a:p>
            <a:pPr fontAlgn="base">
              <a:spcBef>
                <a:spcPts val="600"/>
              </a:spcBef>
              <a:spcAft>
                <a:spcPts val="600"/>
              </a:spcAft>
            </a:pPr>
            <a:endParaRPr lang="en-US" sz="4000" dirty="0" smtClean="0"/>
          </a:p>
          <a:p>
            <a:pPr fontAlgn="base">
              <a:spcBef>
                <a:spcPts val="600"/>
              </a:spcBef>
              <a:spcAft>
                <a:spcPts val="600"/>
              </a:spcAft>
            </a:pPr>
            <a:endParaRPr lang="en-US" sz="4000" dirty="0" smtClean="0"/>
          </a:p>
          <a:p>
            <a:pPr lvl="0" algn="ctr">
              <a:spcBef>
                <a:spcPts val="600"/>
              </a:spcBef>
              <a:spcAft>
                <a:spcPts val="600"/>
              </a:spcAft>
            </a:pPr>
            <a:endParaRPr lang="en-US" sz="4800" b="1" u="sng" dirty="0" smtClean="0">
              <a:solidFill>
                <a:srgbClr val="000000"/>
              </a:solidFill>
            </a:endParaRPr>
          </a:p>
          <a:p>
            <a:pPr lvl="0" algn="ctr">
              <a:spcBef>
                <a:spcPts val="600"/>
              </a:spcBef>
              <a:spcAft>
                <a:spcPts val="600"/>
              </a:spcAft>
            </a:pPr>
            <a:endParaRPr lang="en-US" sz="2000" b="1" u="sng" dirty="0" smtClean="0">
              <a:solidFill>
                <a:srgbClr val="000000"/>
              </a:solidFill>
            </a:endParaRPr>
          </a:p>
          <a:p>
            <a:pPr lvl="0" algn="ctr">
              <a:spcBef>
                <a:spcPts val="600"/>
              </a:spcBef>
              <a:spcAft>
                <a:spcPts val="600"/>
              </a:spcAft>
            </a:pPr>
            <a:endParaRPr lang="en-US" sz="2000" b="1" u="sng" dirty="0" smtClean="0">
              <a:solidFill>
                <a:srgbClr val="000000"/>
              </a:solidFill>
            </a:endParaRPr>
          </a:p>
          <a:p>
            <a:pPr lvl="0" algn="ctr">
              <a:spcBef>
                <a:spcPts val="3600"/>
              </a:spcBef>
            </a:pPr>
            <a:r>
              <a:rPr lang="en-US" sz="4800" b="1" u="sng" dirty="0" smtClean="0">
                <a:solidFill>
                  <a:srgbClr val="000000"/>
                </a:solidFill>
              </a:rPr>
              <a:t>The Campaign</a:t>
            </a:r>
          </a:p>
          <a:p>
            <a:pPr lvl="0" algn="ctr">
              <a:spcBef>
                <a:spcPts val="600"/>
              </a:spcBef>
              <a:spcAft>
                <a:spcPts val="600"/>
              </a:spcAft>
            </a:pPr>
            <a:endParaRPr lang="en-US" sz="4800" b="1" u="sng" dirty="0" smtClean="0">
              <a:solidFill>
                <a:srgbClr val="000000"/>
              </a:solidFill>
            </a:endParaRPr>
          </a:p>
          <a:p>
            <a:pPr lvl="0" algn="ctr">
              <a:spcBef>
                <a:spcPts val="600"/>
              </a:spcBef>
              <a:spcAft>
                <a:spcPts val="600"/>
              </a:spcAft>
            </a:pPr>
            <a:endParaRPr lang="en-US" sz="4800" u="sng" dirty="0">
              <a:solidFill>
                <a:srgbClr val="000000"/>
              </a:solidFill>
            </a:endParaRPr>
          </a:p>
          <a:p>
            <a:pPr lvl="0" algn="ctr">
              <a:spcBef>
                <a:spcPts val="600"/>
              </a:spcBef>
              <a:spcAft>
                <a:spcPts val="600"/>
              </a:spcAft>
            </a:pPr>
            <a:endParaRPr lang="en-US" sz="4800" u="sng" dirty="0">
              <a:solidFill>
                <a:srgbClr val="000000"/>
              </a:solidFill>
            </a:endParaRPr>
          </a:p>
          <a:p>
            <a:pPr lvl="0" algn="ctr">
              <a:spcBef>
                <a:spcPts val="600"/>
              </a:spcBef>
              <a:spcAft>
                <a:spcPts val="600"/>
              </a:spcAft>
            </a:pPr>
            <a:endParaRPr lang="en-US" sz="4000" dirty="0">
              <a:solidFill>
                <a:srgbClr val="000000"/>
              </a:solidFill>
            </a:endParaRPr>
          </a:p>
          <a:p>
            <a:pPr lvl="0" algn="ctr">
              <a:spcBef>
                <a:spcPts val="600"/>
              </a:spcBef>
              <a:spcAft>
                <a:spcPts val="600"/>
              </a:spcAft>
            </a:pPr>
            <a:endParaRPr lang="en-US" sz="4000" dirty="0" smtClean="0">
              <a:solidFill>
                <a:srgbClr val="000000"/>
              </a:solidFill>
            </a:endParaRPr>
          </a:p>
          <a:p>
            <a:pPr lvl="0" algn="ctr">
              <a:spcBef>
                <a:spcPts val="600"/>
              </a:spcBef>
              <a:spcAft>
                <a:spcPts val="600"/>
              </a:spcAft>
            </a:pPr>
            <a:endParaRPr lang="en-US" sz="4000" dirty="0">
              <a:solidFill>
                <a:srgbClr val="000000"/>
              </a:solidFill>
            </a:endParaRPr>
          </a:p>
          <a:p>
            <a:pPr algn="ctr" fontAlgn="base">
              <a:spcBef>
                <a:spcPts val="600"/>
              </a:spcBef>
              <a:spcAft>
                <a:spcPts val="600"/>
              </a:spcAft>
            </a:pPr>
            <a:endParaRPr lang="en-US" sz="4800" u="sng" dirty="0" smtClean="0"/>
          </a:p>
          <a:p>
            <a:pPr algn="ctr" fontAlgn="base"/>
            <a:endParaRPr lang="en-US" sz="2000" b="1" u="sng" dirty="0" smtClean="0"/>
          </a:p>
          <a:p>
            <a:pPr algn="ctr" fontAlgn="base">
              <a:spcBef>
                <a:spcPts val="1200"/>
              </a:spcBef>
              <a:spcAft>
                <a:spcPts val="600"/>
              </a:spcAft>
            </a:pPr>
            <a:r>
              <a:rPr lang="en-US" sz="4800" b="1" u="sng" dirty="0" smtClean="0"/>
              <a:t>Research Training Received</a:t>
            </a:r>
          </a:p>
          <a:p>
            <a:pPr algn="ctr" fontAlgn="base">
              <a:spcBef>
                <a:spcPts val="600"/>
              </a:spcBef>
              <a:spcAft>
                <a:spcPts val="600"/>
              </a:spcAft>
            </a:pPr>
            <a:endParaRPr lang="en-US" sz="4800" u="sng" dirty="0" smtClean="0"/>
          </a:p>
          <a:p>
            <a:pPr algn="ctr" fontAlgn="base">
              <a:spcBef>
                <a:spcPts val="600"/>
              </a:spcBef>
              <a:spcAft>
                <a:spcPts val="600"/>
              </a:spcAft>
            </a:pPr>
            <a:endParaRPr lang="en-US" sz="4800" u="sng" dirty="0"/>
          </a:p>
          <a:p>
            <a:pPr algn="ctr" fontAlgn="base">
              <a:spcBef>
                <a:spcPts val="600"/>
              </a:spcBef>
              <a:spcAft>
                <a:spcPts val="600"/>
              </a:spcAft>
            </a:pPr>
            <a:endParaRPr lang="en-US" sz="4800" u="sng" dirty="0" smtClean="0"/>
          </a:p>
          <a:p>
            <a:pPr algn="ctr" fontAlgn="base">
              <a:spcBef>
                <a:spcPts val="600"/>
              </a:spcBef>
              <a:spcAft>
                <a:spcPts val="600"/>
              </a:spcAft>
            </a:pPr>
            <a:endParaRPr lang="en-US" sz="4800" u="sng" dirty="0"/>
          </a:p>
          <a:p>
            <a:pPr algn="ctr" fontAlgn="base">
              <a:spcBef>
                <a:spcPts val="600"/>
              </a:spcBef>
              <a:spcAft>
                <a:spcPts val="600"/>
              </a:spcAft>
            </a:pPr>
            <a:endParaRPr lang="en-US" sz="4800" u="sng" dirty="0" smtClean="0"/>
          </a:p>
          <a:p>
            <a:pPr algn="ctr" fontAlgn="base">
              <a:spcBef>
                <a:spcPts val="600"/>
              </a:spcBef>
              <a:spcAft>
                <a:spcPts val="600"/>
              </a:spcAft>
            </a:pPr>
            <a:endParaRPr lang="en-US" sz="4800" u="sng" dirty="0"/>
          </a:p>
        </p:txBody>
      </p:sp>
      <p:sp>
        <p:nvSpPr>
          <p:cNvPr id="10" name="TextBox 9"/>
          <p:cNvSpPr txBox="1"/>
          <p:nvPr/>
        </p:nvSpPr>
        <p:spPr>
          <a:xfrm>
            <a:off x="15923830" y="18109696"/>
            <a:ext cx="12277916" cy="4678204"/>
          </a:xfrm>
          <a:prstGeom prst="rect">
            <a:avLst/>
          </a:prstGeom>
          <a:noFill/>
        </p:spPr>
        <p:txBody>
          <a:bodyPr wrap="square" rtlCol="0">
            <a:spAutoFit/>
          </a:bodyPr>
          <a:lstStyle/>
          <a:p>
            <a:pPr algn="ctr">
              <a:spcBef>
                <a:spcPts val="600"/>
              </a:spcBef>
              <a:spcAft>
                <a:spcPts val="600"/>
              </a:spcAft>
            </a:pPr>
            <a:r>
              <a:rPr lang="en-US" sz="4800" b="1" u="sng" dirty="0" smtClean="0"/>
              <a:t>Benefits of CBL &amp; EDP</a:t>
            </a:r>
          </a:p>
          <a:p>
            <a:pPr algn="ctr">
              <a:spcBef>
                <a:spcPts val="600"/>
              </a:spcBef>
              <a:spcAft>
                <a:spcPts val="600"/>
              </a:spcAft>
            </a:pPr>
            <a:r>
              <a:rPr lang="en-US" sz="4000" dirty="0" smtClean="0"/>
              <a:t>Increases </a:t>
            </a:r>
            <a:r>
              <a:rPr lang="en-US" sz="4000" dirty="0"/>
              <a:t>student...</a:t>
            </a:r>
          </a:p>
          <a:p>
            <a:pPr marL="63500" algn="ctr" fontAlgn="base">
              <a:spcBef>
                <a:spcPts val="600"/>
              </a:spcBef>
              <a:spcAft>
                <a:spcPts val="600"/>
              </a:spcAft>
            </a:pPr>
            <a:r>
              <a:rPr lang="en-US" sz="4000" dirty="0"/>
              <a:t>Motivation </a:t>
            </a:r>
          </a:p>
          <a:p>
            <a:pPr marL="63500" algn="ctr" fontAlgn="base">
              <a:spcBef>
                <a:spcPts val="600"/>
              </a:spcBef>
              <a:spcAft>
                <a:spcPts val="600"/>
              </a:spcAft>
            </a:pPr>
            <a:r>
              <a:rPr lang="en-US" sz="4000" dirty="0"/>
              <a:t>Engagement  </a:t>
            </a:r>
          </a:p>
          <a:p>
            <a:pPr marL="63500" algn="ctr" fontAlgn="base">
              <a:spcBef>
                <a:spcPts val="600"/>
              </a:spcBef>
              <a:spcAft>
                <a:spcPts val="600"/>
              </a:spcAft>
            </a:pPr>
            <a:r>
              <a:rPr lang="en-US" sz="4000" dirty="0"/>
              <a:t>Achievement</a:t>
            </a:r>
          </a:p>
          <a:p>
            <a:pPr marL="63500" algn="ctr" fontAlgn="base">
              <a:spcBef>
                <a:spcPts val="600"/>
              </a:spcBef>
              <a:spcAft>
                <a:spcPts val="600"/>
              </a:spcAft>
            </a:pPr>
            <a:r>
              <a:rPr lang="en-US" sz="4000" dirty="0"/>
              <a:t>21st Century </a:t>
            </a:r>
            <a:r>
              <a:rPr lang="en-US" sz="4000" dirty="0" smtClean="0"/>
              <a:t>Skills</a:t>
            </a:r>
            <a:endParaRPr lang="en-US" sz="4000" b="0" i="0" u="none" strike="noStrike" dirty="0">
              <a:effectLst/>
            </a:endParaRPr>
          </a:p>
        </p:txBody>
      </p:sp>
      <p:sp>
        <p:nvSpPr>
          <p:cNvPr id="27" name="Rectangle 26"/>
          <p:cNvSpPr/>
          <p:nvPr/>
        </p:nvSpPr>
        <p:spPr>
          <a:xfrm>
            <a:off x="29864607" y="7162028"/>
            <a:ext cx="12974946" cy="3207032"/>
          </a:xfrm>
          <a:prstGeom prst="rect">
            <a:avLst/>
          </a:prstGeom>
        </p:spPr>
        <p:txBody>
          <a:bodyPr wrap="square">
            <a:spAutoFit/>
          </a:bodyPr>
          <a:lstStyle/>
          <a:p>
            <a:pPr algn="ctr">
              <a:lnSpc>
                <a:spcPct val="115000"/>
              </a:lnSpc>
            </a:pPr>
            <a:r>
              <a:rPr lang="en-US" sz="4800" b="1" u="sng" dirty="0" smtClean="0"/>
              <a:t>Big Idea</a:t>
            </a:r>
          </a:p>
          <a:p>
            <a:pPr algn="ctr">
              <a:lnSpc>
                <a:spcPct val="115000"/>
              </a:lnSpc>
            </a:pPr>
            <a:r>
              <a:rPr lang="en-US" sz="4000" dirty="0" smtClean="0"/>
              <a:t>Pollution and the Environment</a:t>
            </a:r>
          </a:p>
          <a:p>
            <a:pPr algn="ctr">
              <a:lnSpc>
                <a:spcPct val="115000"/>
              </a:lnSpc>
            </a:pPr>
            <a:r>
              <a:rPr lang="en-US" sz="4800" dirty="0" smtClean="0"/>
              <a:t> </a:t>
            </a:r>
            <a:endParaRPr lang="en-US" sz="4800" dirty="0"/>
          </a:p>
          <a:p>
            <a:pPr marR="0" lvl="0">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p:cNvSpPr txBox="1"/>
          <p:nvPr/>
        </p:nvSpPr>
        <p:spPr>
          <a:xfrm>
            <a:off x="35140563" y="13026667"/>
            <a:ext cx="397866" cy="1015663"/>
          </a:xfrm>
          <a:prstGeom prst="rect">
            <a:avLst/>
          </a:prstGeom>
          <a:noFill/>
        </p:spPr>
        <p:txBody>
          <a:bodyPr wrap="none" rtlCol="0">
            <a:spAutoFit/>
          </a:bodyPr>
          <a:lstStyle/>
          <a:p>
            <a:r>
              <a:rPr lang="en-US" sz="6000" dirty="0" smtClean="0"/>
              <a:t> </a:t>
            </a:r>
          </a:p>
        </p:txBody>
      </p:sp>
      <p:sp>
        <p:nvSpPr>
          <p:cNvPr id="41" name="Rectangle 40"/>
          <p:cNvSpPr/>
          <p:nvPr/>
        </p:nvSpPr>
        <p:spPr>
          <a:xfrm>
            <a:off x="30509854" y="11646375"/>
            <a:ext cx="14773891" cy="688458"/>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9" name="Picture 38"/>
          <p:cNvPicPr>
            <a:picLocks noChangeAspect="1"/>
          </p:cNvPicPr>
          <p:nvPr/>
        </p:nvPicPr>
        <p:blipFill>
          <a:blip r:embed="rId5" cstate="print">
            <a:clrChange>
              <a:clrFrom>
                <a:srgbClr val="FFFFFF"/>
              </a:clrFrom>
              <a:clrTo>
                <a:srgbClr val="FFFFFF">
                  <a:alpha val="0"/>
                </a:srgbClr>
              </a:clrTo>
            </a:clrChange>
          </a:blip>
          <a:stretch>
            <a:fillRect/>
          </a:stretch>
        </p:blipFill>
        <p:spPr>
          <a:xfrm>
            <a:off x="15923830" y="25428486"/>
            <a:ext cx="12277917" cy="6531258"/>
          </a:xfrm>
          <a:prstGeom prst="rect">
            <a:avLst/>
          </a:prstGeom>
        </p:spPr>
      </p:pic>
      <p:pic>
        <p:nvPicPr>
          <p:cNvPr id="49" name="Picture 48" descr="Image result for Challenged based learning flowchart"/>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67731" y="7323622"/>
            <a:ext cx="12840693" cy="8915653"/>
          </a:xfrm>
          <a:prstGeom prst="rect">
            <a:avLst/>
          </a:prstGeom>
          <a:noFill/>
          <a:ln>
            <a:noFill/>
          </a:ln>
        </p:spPr>
      </p:pic>
      <p:pic>
        <p:nvPicPr>
          <p:cNvPr id="42" name="Picture 1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7302111" y="9098244"/>
            <a:ext cx="5605133" cy="60039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7" name="Picture 16" descr="https://lh4.googleusercontent.com/v95mI9ANuxpWxtQrw29XioGqvVAhvrlJT51w14O0S6M61lI0UcH2qJRP0GHItbvqSbA-HqNancQ1_0fbC2RKbgBQdfDC1CJpxwiCvRPj8_WKZq8I5oV72MOS1rNyhSuJ81xlwvhNeeQ">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9420"/>
          <a:stretch/>
        </p:blipFill>
        <p:spPr bwMode="auto">
          <a:xfrm>
            <a:off x="36189464" y="18785366"/>
            <a:ext cx="6682653" cy="55966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1" cstate="print">
            <a:clrChange>
              <a:clrFrom>
                <a:srgbClr val="FFFFFF"/>
              </a:clrFrom>
              <a:clrTo>
                <a:srgbClr val="FFFFFF">
                  <a:alpha val="0"/>
                </a:srgbClr>
              </a:clrTo>
            </a:clrChange>
          </a:blip>
          <a:stretch>
            <a:fillRect/>
          </a:stretch>
        </p:blipFill>
        <p:spPr>
          <a:xfrm>
            <a:off x="2875092" y="26515435"/>
            <a:ext cx="9425582" cy="5623126"/>
          </a:xfrm>
          <a:prstGeom prst="rect">
            <a:avLst/>
          </a:prstGeom>
        </p:spPr>
      </p:pic>
      <p:sp>
        <p:nvSpPr>
          <p:cNvPr id="48" name="TextBox 47"/>
          <p:cNvSpPr txBox="1"/>
          <p:nvPr/>
        </p:nvSpPr>
        <p:spPr>
          <a:xfrm>
            <a:off x="15861747" y="24688801"/>
            <a:ext cx="12255874" cy="830997"/>
          </a:xfrm>
          <a:prstGeom prst="rect">
            <a:avLst/>
          </a:prstGeom>
          <a:noFill/>
        </p:spPr>
        <p:txBody>
          <a:bodyPr wrap="square" rtlCol="0">
            <a:spAutoFit/>
          </a:bodyPr>
          <a:lstStyle/>
          <a:p>
            <a:pPr algn="ctr"/>
            <a:r>
              <a:rPr lang="en-US" sz="4800" dirty="0" smtClean="0">
                <a:solidFill>
                  <a:srgbClr val="0579CC"/>
                </a:solidFill>
                <a:effectLst>
                  <a:outerShdw blurRad="50800" dist="50800" dir="5400000" algn="ctr" rotWithShape="0">
                    <a:schemeClr val="tx1"/>
                  </a:outerShdw>
                </a:effectLst>
              </a:rPr>
              <a:t>Engineering Design Process (EDP)</a:t>
            </a:r>
          </a:p>
        </p:txBody>
      </p:sp>
      <p:pic>
        <p:nvPicPr>
          <p:cNvPr id="59" name="Picture 58"/>
          <p:cNvPicPr>
            <a:picLocks noChangeAspect="1"/>
          </p:cNvPicPr>
          <p:nvPr/>
        </p:nvPicPr>
        <p:blipFill>
          <a:blip r:embed="rId12" cstate="print">
            <a:clrChange>
              <a:clrFrom>
                <a:srgbClr val="FFFFFF"/>
              </a:clrFrom>
              <a:clrTo>
                <a:srgbClr val="FFFFFF">
                  <a:alpha val="0"/>
                </a:srgbClr>
              </a:clrTo>
            </a:clrChange>
          </a:blip>
          <a:stretch>
            <a:fillRect/>
          </a:stretch>
        </p:blipFill>
        <p:spPr>
          <a:xfrm>
            <a:off x="2226712" y="19479364"/>
            <a:ext cx="10722341" cy="6224189"/>
          </a:xfrm>
          <a:prstGeom prst="rect">
            <a:avLst/>
          </a:prstGeom>
        </p:spPr>
      </p:pic>
      <p:pic>
        <p:nvPicPr>
          <p:cNvPr id="84" name="Picture 8">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0186789" y="15896064"/>
            <a:ext cx="7115322" cy="55291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46599" y="25959498"/>
            <a:ext cx="7355511" cy="5916617"/>
          </a:xfrm>
          <a:prstGeom prst="rect">
            <a:avLst/>
          </a:prstGeom>
        </p:spPr>
      </p:pic>
      <p:sp>
        <p:nvSpPr>
          <p:cNvPr id="88" name="TextBox 87"/>
          <p:cNvSpPr txBox="1"/>
          <p:nvPr/>
        </p:nvSpPr>
        <p:spPr>
          <a:xfrm>
            <a:off x="29978828" y="8976271"/>
            <a:ext cx="7114410" cy="6247864"/>
          </a:xfrm>
          <a:prstGeom prst="rect">
            <a:avLst/>
          </a:prstGeom>
          <a:noFill/>
        </p:spPr>
        <p:txBody>
          <a:bodyPr wrap="square" rtlCol="0">
            <a:spAutoFit/>
          </a:bodyPr>
          <a:lstStyle/>
          <a:p>
            <a:r>
              <a:rPr lang="en-US" sz="4000" dirty="0" smtClean="0"/>
              <a:t>The Clean Air Act is designed to control air pollution to protect families from harmful pollutants that can cause asthma and lung disease. In 2011, coal- and oil- fired power plants were ordered to lower the amount of mercury and toxic air pollution being released into the environment.</a:t>
            </a:r>
          </a:p>
        </p:txBody>
      </p:sp>
      <p:sp>
        <p:nvSpPr>
          <p:cNvPr id="89" name="TextBox 88"/>
          <p:cNvSpPr txBox="1"/>
          <p:nvPr/>
        </p:nvSpPr>
        <p:spPr>
          <a:xfrm>
            <a:off x="37500133" y="25886576"/>
            <a:ext cx="5517023" cy="6247864"/>
          </a:xfrm>
          <a:prstGeom prst="rect">
            <a:avLst/>
          </a:prstGeom>
          <a:noFill/>
        </p:spPr>
        <p:txBody>
          <a:bodyPr wrap="square" rtlCol="0">
            <a:spAutoFit/>
          </a:bodyPr>
          <a:lstStyle/>
          <a:p>
            <a:r>
              <a:rPr lang="en-US" sz="4000" dirty="0" smtClean="0"/>
              <a:t>In the late 1980s, a public drinking well in Clermont County was shut down due to contamination from the ash ponds.  Many fear the possibility of the ash ponds breaking and leaking toxins into the Ohio River.</a:t>
            </a:r>
            <a:endParaRPr lang="en-US" sz="6000" dirty="0" smtClean="0"/>
          </a:p>
        </p:txBody>
      </p:sp>
      <p:sp>
        <p:nvSpPr>
          <p:cNvPr id="91" name="Rectangle 90"/>
          <p:cNvSpPr/>
          <p:nvPr/>
        </p:nvSpPr>
        <p:spPr>
          <a:xfrm>
            <a:off x="34389171" y="24834020"/>
            <a:ext cx="3916457" cy="869533"/>
          </a:xfrm>
          <a:prstGeom prst="rect">
            <a:avLst/>
          </a:prstGeom>
        </p:spPr>
        <p:txBody>
          <a:bodyPr wrap="none">
            <a:spAutoFit/>
          </a:bodyPr>
          <a:lstStyle/>
          <a:p>
            <a:pPr lvl="0" algn="ctr">
              <a:lnSpc>
                <a:spcPct val="115000"/>
              </a:lnSpc>
            </a:pPr>
            <a:r>
              <a:rPr lang="en-US" sz="4800" b="1" u="sng" dirty="0" smtClean="0">
                <a:solidFill>
                  <a:srgbClr val="000000"/>
                </a:solidFill>
              </a:rPr>
              <a:t>The Problem</a:t>
            </a:r>
            <a:endParaRPr lang="en-US" sz="4800" b="1" u="sng" dirty="0">
              <a:solidFill>
                <a:srgbClr val="000000"/>
              </a:solidFill>
            </a:endParaRPr>
          </a:p>
        </p:txBody>
      </p:sp>
      <p:sp>
        <p:nvSpPr>
          <p:cNvPr id="92" name="TextBox 91"/>
          <p:cNvSpPr txBox="1"/>
          <p:nvPr/>
        </p:nvSpPr>
        <p:spPr>
          <a:xfrm>
            <a:off x="37447703" y="18121892"/>
            <a:ext cx="5278822" cy="707886"/>
          </a:xfrm>
          <a:prstGeom prst="rect">
            <a:avLst/>
          </a:prstGeom>
          <a:noFill/>
        </p:spPr>
        <p:txBody>
          <a:bodyPr wrap="square" rtlCol="0">
            <a:spAutoFit/>
          </a:bodyPr>
          <a:lstStyle/>
          <a:p>
            <a:pPr algn="ctr"/>
            <a:r>
              <a:rPr lang="en-US" sz="4000" dirty="0" smtClean="0"/>
              <a:t>W.C. Beckjord Station</a:t>
            </a:r>
          </a:p>
        </p:txBody>
      </p:sp>
      <p:sp>
        <p:nvSpPr>
          <p:cNvPr id="9" name="TextBox 8"/>
          <p:cNvSpPr txBox="1"/>
          <p:nvPr/>
        </p:nvSpPr>
        <p:spPr>
          <a:xfrm>
            <a:off x="1867127" y="16063877"/>
            <a:ext cx="5319382" cy="230199"/>
          </a:xfrm>
          <a:prstGeom prst="rect">
            <a:avLst/>
          </a:prstGeom>
          <a:noFill/>
        </p:spPr>
        <p:txBody>
          <a:bodyPr wrap="square" rtlCol="0">
            <a:spAutoFit/>
          </a:bodyPr>
          <a:lstStyle/>
          <a:p>
            <a:pPr algn="ctr"/>
            <a:r>
              <a:rPr lang="en-US" sz="900" dirty="0"/>
              <a:t>www.ccacoalition.org/en/slcps/black-carbon</a:t>
            </a:r>
            <a:endParaRPr lang="en-US" sz="900" dirty="0" smtClean="0"/>
          </a:p>
        </p:txBody>
      </p:sp>
      <p:sp>
        <p:nvSpPr>
          <p:cNvPr id="11" name="TextBox 10"/>
          <p:cNvSpPr txBox="1"/>
          <p:nvPr/>
        </p:nvSpPr>
        <p:spPr>
          <a:xfrm>
            <a:off x="37279475" y="15022396"/>
            <a:ext cx="5647848" cy="230832"/>
          </a:xfrm>
          <a:prstGeom prst="rect">
            <a:avLst/>
          </a:prstGeom>
          <a:noFill/>
        </p:spPr>
        <p:txBody>
          <a:bodyPr wrap="square" rtlCol="0">
            <a:spAutoFit/>
          </a:bodyPr>
          <a:lstStyle/>
          <a:p>
            <a:pPr algn="ctr"/>
            <a:r>
              <a:rPr lang="en-US" sz="900" dirty="0"/>
              <a:t>www.epa.gov/mats/cleaner-power-plants</a:t>
            </a:r>
            <a:endParaRPr lang="en-US" sz="900" dirty="0" smtClean="0"/>
          </a:p>
        </p:txBody>
      </p:sp>
      <p:sp>
        <p:nvSpPr>
          <p:cNvPr id="12" name="TextBox 11"/>
          <p:cNvSpPr txBox="1"/>
          <p:nvPr/>
        </p:nvSpPr>
        <p:spPr>
          <a:xfrm>
            <a:off x="29946600" y="21425252"/>
            <a:ext cx="7115322" cy="230832"/>
          </a:xfrm>
          <a:prstGeom prst="rect">
            <a:avLst/>
          </a:prstGeom>
          <a:noFill/>
        </p:spPr>
        <p:txBody>
          <a:bodyPr wrap="square" rtlCol="0">
            <a:spAutoFit/>
          </a:bodyPr>
          <a:lstStyle/>
          <a:p>
            <a:pPr algn="ctr"/>
            <a:r>
              <a:rPr lang="en-US" sz="900" dirty="0"/>
              <a:t>www.facingsouth.org/2012/10/scientists-find-high-levels-of-coal-ash-contamination-in-north-carolina-rivers-and-lakes.htm</a:t>
            </a:r>
            <a:endParaRPr lang="en-US" sz="900" dirty="0" smtClean="0"/>
          </a:p>
        </p:txBody>
      </p:sp>
      <p:sp>
        <p:nvSpPr>
          <p:cNvPr id="13" name="TextBox 12"/>
          <p:cNvSpPr txBox="1"/>
          <p:nvPr/>
        </p:nvSpPr>
        <p:spPr>
          <a:xfrm>
            <a:off x="37797627" y="24347243"/>
            <a:ext cx="3327881" cy="230832"/>
          </a:xfrm>
          <a:prstGeom prst="rect">
            <a:avLst/>
          </a:prstGeom>
          <a:noFill/>
        </p:spPr>
        <p:txBody>
          <a:bodyPr wrap="square" rtlCol="0">
            <a:spAutoFit/>
          </a:bodyPr>
          <a:lstStyle/>
          <a:p>
            <a:pPr algn="ctr"/>
            <a:r>
              <a:rPr lang="en-US" sz="900" dirty="0" smtClean="0"/>
              <a:t>By </a:t>
            </a:r>
            <a:r>
              <a:rPr lang="en-US" sz="900" dirty="0" err="1" smtClean="0"/>
              <a:t>Aesopposea</a:t>
            </a:r>
            <a:r>
              <a:rPr lang="en-US" sz="900" dirty="0" smtClean="0"/>
              <a:t> from Wikimedia Commons</a:t>
            </a:r>
          </a:p>
        </p:txBody>
      </p:sp>
      <p:sp>
        <p:nvSpPr>
          <p:cNvPr id="14" name="TextBox 13"/>
          <p:cNvSpPr txBox="1"/>
          <p:nvPr/>
        </p:nvSpPr>
        <p:spPr>
          <a:xfrm>
            <a:off x="29751297" y="30813935"/>
            <a:ext cx="7341941" cy="230832"/>
          </a:xfrm>
          <a:prstGeom prst="rect">
            <a:avLst/>
          </a:prstGeom>
          <a:noFill/>
        </p:spPr>
        <p:txBody>
          <a:bodyPr wrap="square" rtlCol="0">
            <a:spAutoFit/>
          </a:bodyPr>
          <a:lstStyle/>
          <a:p>
            <a:pPr algn="ctr"/>
            <a:r>
              <a:rPr lang="en-US" sz="900" dirty="0"/>
              <a:t>phys.org/news/2016-06-coal-ash-ponds-leak-toxic.html</a:t>
            </a:r>
            <a:endParaRPr lang="en-US" sz="900" dirty="0" smtClean="0"/>
          </a:p>
        </p:txBody>
      </p:sp>
      <p:pic>
        <p:nvPicPr>
          <p:cNvPr id="1026" name="Picture 2" descr="Felicity-Franklin Local School Distri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944598" y="1224117"/>
            <a:ext cx="14192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elicity-Franklin Local School Distri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9041684" y="1224117"/>
            <a:ext cx="14192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60390" y="13809908"/>
            <a:ext cx="7070784" cy="4463879"/>
          </a:xfrm>
          <a:prstGeom prst="rect">
            <a:avLst/>
          </a:prstGeom>
        </p:spPr>
      </p:pic>
      <p:sp>
        <p:nvSpPr>
          <p:cNvPr id="8" name="TextBox 7"/>
          <p:cNvSpPr txBox="1"/>
          <p:nvPr/>
        </p:nvSpPr>
        <p:spPr>
          <a:xfrm>
            <a:off x="7536682" y="18275377"/>
            <a:ext cx="5918200" cy="230832"/>
          </a:xfrm>
          <a:prstGeom prst="rect">
            <a:avLst/>
          </a:prstGeom>
          <a:noFill/>
        </p:spPr>
        <p:txBody>
          <a:bodyPr wrap="square" rtlCol="0">
            <a:spAutoFit/>
          </a:bodyPr>
          <a:lstStyle/>
          <a:p>
            <a:pPr algn="ctr"/>
            <a:r>
              <a:rPr lang="en-US" sz="900" dirty="0"/>
              <a:t>www.pollutionairmask.com/exposure-to-air-pollution-particulate-matter-pm2-5-may-cause-liver-damage/</a:t>
            </a:r>
            <a:endParaRPr lang="en-US" sz="900" dirty="0" smtClean="0"/>
          </a:p>
        </p:txBody>
      </p:sp>
      <p:pic>
        <p:nvPicPr>
          <p:cNvPr id="83" name="Picture 82">
            <a:hlinkClick r:id="rId20"/>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31168" y="11367576"/>
            <a:ext cx="6591300" cy="4696301"/>
          </a:xfrm>
          <a:prstGeom prst="rect">
            <a:avLst/>
          </a:prstGeom>
        </p:spPr>
      </p:pic>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 project poster</Template>
  <TotalTime>0</TotalTime>
  <Words>188</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Science Poster</vt:lpstr>
      <vt:lpstr>   Air Quality Monitoring Marie Pollitt Felicity-Franklin Middle School, 8th Grade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2017-07-11T15:42:14Z</dcterms:created>
  <dcterms:modified xsi:type="dcterms:W3CDTF">2018-07-19T15:54:16Z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